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1"/>
  </p:notesMasterIdLst>
  <p:sldIdLst>
    <p:sldId id="257" r:id="rId2"/>
    <p:sldId id="267" r:id="rId3"/>
    <p:sldId id="259" r:id="rId4"/>
    <p:sldId id="261" r:id="rId5"/>
    <p:sldId id="262" r:id="rId6"/>
    <p:sldId id="263" r:id="rId7"/>
    <p:sldId id="264" r:id="rId8"/>
    <p:sldId id="266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B958AB-8252-42A3-840C-D7746B8B89E5}" v="97" dt="2025-01-10T12:37:42.238"/>
    <p1510:client id="{93EFD061-3C41-40CA-B459-388D404E39ED}" v="2" dt="2025-01-10T12:10:46.4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03" autoAdjust="0"/>
    <p:restoredTop sz="78668" autoAdjust="0"/>
  </p:normalViewPr>
  <p:slideViewPr>
    <p:cSldViewPr snapToGrid="0">
      <p:cViewPr varScale="1">
        <p:scale>
          <a:sx n="75" d="100"/>
          <a:sy n="75" d="100"/>
        </p:scale>
        <p:origin x="85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sim Abdelaziz" userId="S::nesim.abdelaziz@student.ipso.ch::f87753e0-f864-46ef-a59f-b30fd650b8d1" providerId="AD" clId="Web-{29B958AB-8252-42A3-840C-D7746B8B89E5}"/>
    <pc:docChg chg="addSld delSld modSld">
      <pc:chgData name="Nesim Abdelaziz" userId="S::nesim.abdelaziz@student.ipso.ch::f87753e0-f864-46ef-a59f-b30fd650b8d1" providerId="AD" clId="Web-{29B958AB-8252-42A3-840C-D7746B8B89E5}" dt="2025-01-10T12:38:42.710" v="91"/>
      <pc:docMkLst>
        <pc:docMk/>
      </pc:docMkLst>
      <pc:sldChg chg="modNotes">
        <pc:chgData name="Nesim Abdelaziz" userId="S::nesim.abdelaziz@student.ipso.ch::f87753e0-f864-46ef-a59f-b30fd650b8d1" providerId="AD" clId="Web-{29B958AB-8252-42A3-840C-D7746B8B89E5}" dt="2025-01-10T12:38:42.710" v="91"/>
        <pc:sldMkLst>
          <pc:docMk/>
          <pc:sldMk cId="1872701598" sldId="266"/>
        </pc:sldMkLst>
      </pc:sldChg>
      <pc:sldChg chg="addSp modSp new del">
        <pc:chgData name="Nesim Abdelaziz" userId="S::nesim.abdelaziz@student.ipso.ch::f87753e0-f864-46ef-a59f-b30fd650b8d1" providerId="AD" clId="Web-{29B958AB-8252-42A3-840C-D7746B8B89E5}" dt="2025-01-10T12:30:46.019" v="75"/>
        <pc:sldMkLst>
          <pc:docMk/>
          <pc:sldMk cId="2071513727" sldId="268"/>
        </pc:sldMkLst>
        <pc:spChg chg="add mod">
          <ac:chgData name="Nesim Abdelaziz" userId="S::nesim.abdelaziz@student.ipso.ch::f87753e0-f864-46ef-a59f-b30fd650b8d1" providerId="AD" clId="Web-{29B958AB-8252-42A3-840C-D7746B8B89E5}" dt="2025-01-10T12:29:13.937" v="48" actId="20577"/>
          <ac:spMkLst>
            <pc:docMk/>
            <pc:sldMk cId="2071513727" sldId="268"/>
            <ac:spMk id="3" creationId="{74026DDD-11AD-7E82-7FE2-3B1FD7F17ABE}"/>
          </ac:spMkLst>
        </pc:spChg>
        <pc:picChg chg="add mod">
          <ac:chgData name="Nesim Abdelaziz" userId="S::nesim.abdelaziz@student.ipso.ch::f87753e0-f864-46ef-a59f-b30fd650b8d1" providerId="AD" clId="Web-{29B958AB-8252-42A3-840C-D7746B8B89E5}" dt="2025-01-10T12:29:04.733" v="38" actId="1076"/>
          <ac:picMkLst>
            <pc:docMk/>
            <pc:sldMk cId="2071513727" sldId="268"/>
            <ac:picMk id="2" creationId="{AD7AAB66-EBE9-9CE9-2E2D-EAB6565A1A52}"/>
          </ac:picMkLst>
        </pc:picChg>
      </pc:sldChg>
      <pc:sldChg chg="addSp delSp modSp new mod setBg">
        <pc:chgData name="Nesim Abdelaziz" userId="S::nesim.abdelaziz@student.ipso.ch::f87753e0-f864-46ef-a59f-b30fd650b8d1" providerId="AD" clId="Web-{29B958AB-8252-42A3-840C-D7746B8B89E5}" dt="2025-01-10T12:37:42.238" v="79"/>
        <pc:sldMkLst>
          <pc:docMk/>
          <pc:sldMk cId="1017397617" sldId="269"/>
        </pc:sldMkLst>
        <pc:spChg chg="add del mod ord">
          <ac:chgData name="Nesim Abdelaziz" userId="S::nesim.abdelaziz@student.ipso.ch::f87753e0-f864-46ef-a59f-b30fd650b8d1" providerId="AD" clId="Web-{29B958AB-8252-42A3-840C-D7746B8B89E5}" dt="2025-01-10T12:37:42.238" v="79"/>
          <ac:spMkLst>
            <pc:docMk/>
            <pc:sldMk cId="1017397617" sldId="269"/>
            <ac:spMk id="2" creationId="{F3364627-7A8F-48A9-3B99-30A7A7454036}"/>
          </ac:spMkLst>
        </pc:spChg>
        <pc:spChg chg="add del">
          <ac:chgData name="Nesim Abdelaziz" userId="S::nesim.abdelaziz@student.ipso.ch::f87753e0-f864-46ef-a59f-b30fd650b8d1" providerId="AD" clId="Web-{29B958AB-8252-42A3-840C-D7746B8B89E5}" dt="2025-01-10T12:30:23.627" v="67"/>
          <ac:spMkLst>
            <pc:docMk/>
            <pc:sldMk cId="1017397617" sldId="269"/>
            <ac:spMk id="8" creationId="{10D000F3-92AB-4D68-9BD8-9B59F65BEF0B}"/>
          </ac:spMkLst>
        </pc:spChg>
        <pc:spChg chg="add del">
          <ac:chgData name="Nesim Abdelaziz" userId="S::nesim.abdelaziz@student.ipso.ch::f87753e0-f864-46ef-a59f-b30fd650b8d1" providerId="AD" clId="Web-{29B958AB-8252-42A3-840C-D7746B8B89E5}" dt="2025-01-10T12:30:26.643" v="69"/>
          <ac:spMkLst>
            <pc:docMk/>
            <pc:sldMk cId="1017397617" sldId="269"/>
            <ac:spMk id="10" creationId="{1149F43D-E43A-49B5-B781-48DF10A581BD}"/>
          </ac:spMkLst>
        </pc:spChg>
        <pc:spChg chg="add del">
          <ac:chgData name="Nesim Abdelaziz" userId="S::nesim.abdelaziz@student.ipso.ch::f87753e0-f864-46ef-a59f-b30fd650b8d1" providerId="AD" clId="Web-{29B958AB-8252-42A3-840C-D7746B8B89E5}" dt="2025-01-10T12:30:29.065" v="71"/>
          <ac:spMkLst>
            <pc:docMk/>
            <pc:sldMk cId="1017397617" sldId="269"/>
            <ac:spMk id="12" creationId="{10D000F3-92AB-4D68-9BD8-9B59F65BEF0B}"/>
          </ac:spMkLst>
        </pc:spChg>
        <pc:spChg chg="add del">
          <ac:chgData name="Nesim Abdelaziz" userId="S::nesim.abdelaziz@student.ipso.ch::f87753e0-f864-46ef-a59f-b30fd650b8d1" providerId="AD" clId="Web-{29B958AB-8252-42A3-840C-D7746B8B89E5}" dt="2025-01-10T12:36:18.704" v="78"/>
          <ac:spMkLst>
            <pc:docMk/>
            <pc:sldMk cId="1017397617" sldId="269"/>
            <ac:spMk id="16" creationId="{10D000F3-92AB-4D68-9BD8-9B59F65BEF0B}"/>
          </ac:spMkLst>
        </pc:spChg>
        <pc:spChg chg="add del">
          <ac:chgData name="Nesim Abdelaziz" userId="S::nesim.abdelaziz@student.ipso.ch::f87753e0-f864-46ef-a59f-b30fd650b8d1" providerId="AD" clId="Web-{29B958AB-8252-42A3-840C-D7746B8B89E5}" dt="2025-01-10T12:36:18.704" v="78"/>
          <ac:spMkLst>
            <pc:docMk/>
            <pc:sldMk cId="1017397617" sldId="269"/>
            <ac:spMk id="21" creationId="{1149F43D-E43A-49B5-B781-48DF10A581BD}"/>
          </ac:spMkLst>
        </pc:spChg>
        <pc:picChg chg="add mod">
          <ac:chgData name="Nesim Abdelaziz" userId="S::nesim.abdelaziz@student.ipso.ch::f87753e0-f864-46ef-a59f-b30fd650b8d1" providerId="AD" clId="Web-{29B958AB-8252-42A3-840C-D7746B8B89E5}" dt="2025-01-10T12:36:18.704" v="78"/>
          <ac:picMkLst>
            <pc:docMk/>
            <pc:sldMk cId="1017397617" sldId="269"/>
            <ac:picMk id="3" creationId="{4C88255D-ABEC-28ED-8B3F-C7FA75FBC9AE}"/>
          </ac:picMkLst>
        </pc:picChg>
        <pc:picChg chg="add del">
          <ac:chgData name="Nesim Abdelaziz" userId="S::nesim.abdelaziz@student.ipso.ch::f87753e0-f864-46ef-a59f-b30fd650b8d1" providerId="AD" clId="Web-{29B958AB-8252-42A3-840C-D7746B8B89E5}" dt="2025-01-10T12:30:31.471" v="73"/>
          <ac:picMkLst>
            <pc:docMk/>
            <pc:sldMk cId="1017397617" sldId="269"/>
            <ac:picMk id="14" creationId="{0B07607B-0813-4C06-81E3-A4FB13DBA803}"/>
          </ac:picMkLst>
        </pc:picChg>
      </pc:sldChg>
    </pc:docChg>
  </pc:docChgLst>
  <pc:docChgLst>
    <pc:chgData name="Nesim Abdelaziz" userId="887e1a86f7636fb2" providerId="LiveId" clId="{93EFD061-3C41-40CA-B459-388D404E39ED}"/>
    <pc:docChg chg="undo custSel addSld delSld modSld sldOrd">
      <pc:chgData name="Nesim Abdelaziz" userId="887e1a86f7636fb2" providerId="LiveId" clId="{93EFD061-3C41-40CA-B459-388D404E39ED}" dt="2025-01-10T12:13:43.166" v="170" actId="1076"/>
      <pc:docMkLst>
        <pc:docMk/>
      </pc:docMkLst>
      <pc:sldChg chg="addSp delSp modSp mod setBg">
        <pc:chgData name="Nesim Abdelaziz" userId="887e1a86f7636fb2" providerId="LiveId" clId="{93EFD061-3C41-40CA-B459-388D404E39ED}" dt="2025-01-10T11:38:29.033" v="16" actId="1076"/>
        <pc:sldMkLst>
          <pc:docMk/>
          <pc:sldMk cId="104864581" sldId="261"/>
        </pc:sldMkLst>
        <pc:spChg chg="mod">
          <ac:chgData name="Nesim Abdelaziz" userId="887e1a86f7636fb2" providerId="LiveId" clId="{93EFD061-3C41-40CA-B459-388D404E39ED}" dt="2025-01-10T11:38:29.033" v="16" actId="1076"/>
          <ac:spMkLst>
            <pc:docMk/>
            <pc:sldMk cId="104864581" sldId="261"/>
            <ac:spMk id="3" creationId="{145AD445-D7A7-C1CB-53DA-103BE93D3057}"/>
          </ac:spMkLst>
        </pc:spChg>
        <pc:picChg chg="add mod">
          <ac:chgData name="Nesim Abdelaziz" userId="887e1a86f7636fb2" providerId="LiveId" clId="{93EFD061-3C41-40CA-B459-388D404E39ED}" dt="2025-01-10T11:38:27.117" v="15" actId="1076"/>
          <ac:picMkLst>
            <pc:docMk/>
            <pc:sldMk cId="104864581" sldId="261"/>
            <ac:picMk id="4" creationId="{543B2A11-FBD7-0741-5D48-D550B6BF70D8}"/>
          </ac:picMkLst>
        </pc:picChg>
        <pc:picChg chg="add del">
          <ac:chgData name="Nesim Abdelaziz" userId="887e1a86f7636fb2" providerId="LiveId" clId="{93EFD061-3C41-40CA-B459-388D404E39ED}" dt="2025-01-10T11:38:08.988" v="8" actId="26606"/>
          <ac:picMkLst>
            <pc:docMk/>
            <pc:sldMk cId="104864581" sldId="261"/>
            <ac:picMk id="9" creationId="{3584C209-79C0-444D-AE24-F79EFF24A769}"/>
          </ac:picMkLst>
        </pc:picChg>
        <pc:picChg chg="add del">
          <ac:chgData name="Nesim Abdelaziz" userId="887e1a86f7636fb2" providerId="LiveId" clId="{93EFD061-3C41-40CA-B459-388D404E39ED}" dt="2025-01-10T11:38:07.433" v="5" actId="26606"/>
          <ac:picMkLst>
            <pc:docMk/>
            <pc:sldMk cId="104864581" sldId="261"/>
            <ac:picMk id="14" creationId="{3584C209-79C0-444D-AE24-F79EFF24A769}"/>
          </ac:picMkLst>
        </pc:picChg>
      </pc:sldChg>
      <pc:sldChg chg="ord">
        <pc:chgData name="Nesim Abdelaziz" userId="887e1a86f7636fb2" providerId="LiveId" clId="{93EFD061-3C41-40CA-B459-388D404E39ED}" dt="2025-01-10T12:11:15.567" v="116"/>
        <pc:sldMkLst>
          <pc:docMk/>
          <pc:sldMk cId="2970386196" sldId="262"/>
        </pc:sldMkLst>
      </pc:sldChg>
      <pc:sldChg chg="addSp modSp new mod ord">
        <pc:chgData name="Nesim Abdelaziz" userId="887e1a86f7636fb2" providerId="LiveId" clId="{93EFD061-3C41-40CA-B459-388D404E39ED}" dt="2025-01-10T12:13:43.166" v="170" actId="1076"/>
        <pc:sldMkLst>
          <pc:docMk/>
          <pc:sldMk cId="3310781243" sldId="267"/>
        </pc:sldMkLst>
        <pc:spChg chg="add mod">
          <ac:chgData name="Nesim Abdelaziz" userId="887e1a86f7636fb2" providerId="LiveId" clId="{93EFD061-3C41-40CA-B459-388D404E39ED}" dt="2025-01-10T12:09:42.142" v="41" actId="1076"/>
          <ac:spMkLst>
            <pc:docMk/>
            <pc:sldMk cId="3310781243" sldId="267"/>
            <ac:spMk id="2" creationId="{AA9B2C4B-C7CF-BDE6-9111-D00DC9418840}"/>
          </ac:spMkLst>
        </pc:spChg>
        <pc:spChg chg="add mod">
          <ac:chgData name="Nesim Abdelaziz" userId="887e1a86f7636fb2" providerId="LiveId" clId="{93EFD061-3C41-40CA-B459-388D404E39ED}" dt="2025-01-10T12:13:43.166" v="170" actId="1076"/>
          <ac:spMkLst>
            <pc:docMk/>
            <pc:sldMk cId="3310781243" sldId="267"/>
            <ac:spMk id="3" creationId="{5A23BF7F-770E-A2CB-CA9D-B931C20BBEAD}"/>
          </ac:spMkLst>
        </pc:spChg>
      </pc:sldChg>
      <pc:sldChg chg="new del">
        <pc:chgData name="Nesim Abdelaziz" userId="887e1a86f7636fb2" providerId="LiveId" clId="{93EFD061-3C41-40CA-B459-388D404E39ED}" dt="2025-01-10T12:09:47.125" v="43" actId="47"/>
        <pc:sldMkLst>
          <pc:docMk/>
          <pc:sldMk cId="256248123" sldId="268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55F8A6-56BD-4171-803D-AEA2E0929F58}" type="datetimeFigureOut">
              <a:rPr lang="de-CH" smtClean="0"/>
              <a:t>10.01.2025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92116-29A8-4A25-81E3-6B3E2700E47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9686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92116-29A8-4A25-81E3-6B3E2700E47F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18265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Künstliche Intelligenz</a:t>
            </a:r>
            <a:endParaRPr lang="de-DE" b="1"/>
          </a:p>
          <a:p>
            <a:endParaRPr lang="de-D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/>
              <a:t>SaveUp</a:t>
            </a:r>
            <a:r>
              <a:rPr lang="en-US" b="1" dirty="0"/>
              <a:t> </a:t>
            </a:r>
            <a:r>
              <a:rPr lang="en-US" b="1" dirty="0" err="1"/>
              <a:t>wird</a:t>
            </a:r>
            <a:r>
              <a:rPr lang="en-US" b="1" dirty="0"/>
              <a:t> in Zukunft </a:t>
            </a:r>
            <a:r>
              <a:rPr lang="en-US" b="1" dirty="0" err="1"/>
              <a:t>noch</a:t>
            </a:r>
            <a:r>
              <a:rPr lang="en-US" b="1" dirty="0"/>
              <a:t> </a:t>
            </a:r>
            <a:r>
              <a:rPr lang="en-US" b="1" dirty="0" err="1"/>
              <a:t>intelligenter</a:t>
            </a:r>
            <a:r>
              <a:rPr lang="en-US" b="1" dirty="0"/>
              <a:t> und </a:t>
            </a:r>
            <a:r>
              <a:rPr lang="en-US" b="1" dirty="0" err="1"/>
              <a:t>nutzt</a:t>
            </a:r>
            <a:r>
              <a:rPr lang="en-US" b="1" dirty="0"/>
              <a:t> </a:t>
            </a:r>
            <a:r>
              <a:rPr lang="en-US" b="1" dirty="0" err="1"/>
              <a:t>Künstliche</a:t>
            </a:r>
            <a:r>
              <a:rPr lang="en-US" b="1" dirty="0"/>
              <a:t> </a:t>
            </a:r>
            <a:r>
              <a:rPr lang="en-US" b="1" dirty="0" err="1"/>
              <a:t>Intelligenz</a:t>
            </a:r>
            <a:r>
              <a:rPr lang="en-US" b="1" dirty="0"/>
              <a:t>, um </a:t>
            </a:r>
            <a:r>
              <a:rPr lang="en-US" b="1" dirty="0" err="1"/>
              <a:t>deine</a:t>
            </a:r>
            <a:r>
              <a:rPr lang="en-US" b="1" dirty="0"/>
              <a:t> </a:t>
            </a:r>
            <a:r>
              <a:rPr lang="en-US" b="1" dirty="0" err="1"/>
              <a:t>Finanzen</a:t>
            </a:r>
            <a:r>
              <a:rPr lang="en-US" b="1" dirty="0"/>
              <a:t> </a:t>
            </a:r>
            <a:r>
              <a:rPr lang="en-US" b="1" dirty="0" err="1"/>
              <a:t>noch</a:t>
            </a:r>
            <a:r>
              <a:rPr lang="en-US" b="1" dirty="0"/>
              <a:t> </a:t>
            </a:r>
            <a:r>
              <a:rPr lang="en-US" b="1" dirty="0" err="1"/>
              <a:t>besser</a:t>
            </a:r>
            <a:r>
              <a:rPr lang="en-US" b="1" dirty="0"/>
              <a:t> </a:t>
            </a:r>
            <a:r>
              <a:rPr lang="en-US" b="1" dirty="0" err="1"/>
              <a:t>zu</a:t>
            </a:r>
            <a:r>
              <a:rPr lang="en-US" b="1" dirty="0"/>
              <a:t> </a:t>
            </a:r>
            <a:r>
              <a:rPr lang="en-US" b="1" dirty="0" err="1"/>
              <a:t>analysieren</a:t>
            </a:r>
            <a:r>
              <a:rPr lang="en-US" b="1" dirty="0"/>
              <a:t> und </a:t>
            </a:r>
            <a:r>
              <a:rPr lang="en-US" b="1" dirty="0" err="1"/>
              <a:t>personalisierte</a:t>
            </a:r>
            <a:r>
              <a:rPr lang="en-US" b="1" dirty="0"/>
              <a:t> </a:t>
            </a:r>
            <a:r>
              <a:rPr lang="en-US" b="1" dirty="0" err="1"/>
              <a:t>Empfehlungen</a:t>
            </a:r>
            <a:r>
              <a:rPr lang="en-US" b="1" dirty="0"/>
              <a:t> </a:t>
            </a:r>
            <a:r>
              <a:rPr lang="en-US" b="1" dirty="0" err="1"/>
              <a:t>zu</a:t>
            </a:r>
            <a:r>
              <a:rPr lang="en-US" b="1" dirty="0"/>
              <a:t> </a:t>
            </a:r>
            <a:r>
              <a:rPr lang="en-US" b="1" dirty="0" err="1"/>
              <a:t>geben</a:t>
            </a:r>
            <a:r>
              <a:rPr lang="en-US" b="1" dirty="0"/>
              <a:t>.</a:t>
            </a:r>
            <a:endParaRPr lang="en-US" b="1"/>
          </a:p>
          <a:p>
            <a:endParaRPr lang="de-CH" b="1" dirty="0"/>
          </a:p>
          <a:p>
            <a:endParaRPr lang="de-CH" b="1" dirty="0"/>
          </a:p>
          <a:p>
            <a:r>
              <a:rPr lang="de-CH" b="1" dirty="0"/>
              <a:t>Integration</a:t>
            </a:r>
            <a:endParaRPr lang="de-CH" b="1"/>
          </a:p>
          <a:p>
            <a:endParaRPr lang="de-CH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/>
              <a:t>SaveUp</a:t>
            </a:r>
            <a:r>
              <a:rPr lang="en-US" b="1" dirty="0"/>
              <a:t> </a:t>
            </a:r>
            <a:r>
              <a:rPr lang="en-US" b="1" dirty="0" err="1"/>
              <a:t>wird</a:t>
            </a:r>
            <a:r>
              <a:rPr lang="en-US" b="1" dirty="0"/>
              <a:t> </a:t>
            </a:r>
            <a:r>
              <a:rPr lang="en-US" b="1" dirty="0" err="1"/>
              <a:t>mit</a:t>
            </a:r>
            <a:r>
              <a:rPr lang="en-US" b="1" dirty="0"/>
              <a:t> </a:t>
            </a:r>
            <a:r>
              <a:rPr lang="en-US" b="1" dirty="0" err="1"/>
              <a:t>anderen</a:t>
            </a:r>
            <a:r>
              <a:rPr lang="en-US" b="1" dirty="0"/>
              <a:t> </a:t>
            </a:r>
            <a:r>
              <a:rPr lang="en-US" b="1" dirty="0" err="1"/>
              <a:t>Finanzdienstleistungen</a:t>
            </a:r>
            <a:r>
              <a:rPr lang="en-US" b="1" dirty="0"/>
              <a:t> und Apps </a:t>
            </a:r>
            <a:r>
              <a:rPr lang="en-US" b="1" dirty="0" err="1"/>
              <a:t>integriert</a:t>
            </a:r>
            <a:r>
              <a:rPr lang="en-US" b="1" dirty="0"/>
              <a:t>, um </a:t>
            </a:r>
            <a:r>
              <a:rPr lang="en-US" b="1" dirty="0" err="1"/>
              <a:t>dir</a:t>
            </a:r>
            <a:r>
              <a:rPr lang="en-US" b="1" dirty="0"/>
              <a:t> </a:t>
            </a:r>
            <a:r>
              <a:rPr lang="en-US" b="1" dirty="0" err="1"/>
              <a:t>einen</a:t>
            </a:r>
            <a:r>
              <a:rPr lang="en-US" b="1" dirty="0"/>
              <a:t> </a:t>
            </a:r>
            <a:r>
              <a:rPr lang="en-US" b="1" dirty="0" err="1"/>
              <a:t>nahtlosen</a:t>
            </a:r>
            <a:r>
              <a:rPr lang="en-US" b="1" dirty="0"/>
              <a:t> </a:t>
            </a:r>
            <a:r>
              <a:rPr lang="en-US" b="1" dirty="0" err="1"/>
              <a:t>Finanzüberblick</a:t>
            </a:r>
            <a:r>
              <a:rPr lang="en-US" b="1" dirty="0"/>
              <a:t> </a:t>
            </a:r>
            <a:r>
              <a:rPr lang="en-US" b="1" dirty="0" err="1"/>
              <a:t>zu</a:t>
            </a:r>
            <a:r>
              <a:rPr lang="en-US" b="1" dirty="0"/>
              <a:t> </a:t>
            </a:r>
            <a:r>
              <a:rPr lang="en-US" b="1" dirty="0" err="1"/>
              <a:t>bieten</a:t>
            </a:r>
            <a:r>
              <a:rPr lang="en-US" b="1" dirty="0"/>
              <a:t>.</a:t>
            </a:r>
            <a:endParaRPr lang="en-US" b="1"/>
          </a:p>
          <a:p>
            <a:endParaRPr lang="de-CH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92116-29A8-4A25-81E3-6B3E2700E47F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745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1DD910EA-F90A-C01D-BA90-3642B2B7CA54}"/>
              </a:ext>
            </a:extLst>
          </p:cNvPr>
          <p:cNvSpPr/>
          <p:nvPr/>
        </p:nvSpPr>
        <p:spPr>
          <a:xfrm>
            <a:off x="852835" y="1544151"/>
            <a:ext cx="5978072" cy="9704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Merriweather" pitchFamily="34" charset="-120"/>
              </a:rPr>
              <a:t>SaveUp</a:t>
            </a:r>
            <a:endParaRPr lang="en-US" sz="6000" b="1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  <a:cs typeface="Merriweather" pitchFamily="34" charset="-120"/>
            </a:endParaRPr>
          </a:p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 b="1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  <a:cs typeface="Merriweather" pitchFamily="34" charset="-120"/>
            </a:endParaRPr>
          </a:p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Merriweather" pitchFamily="34" charset="-120"/>
              </a:rPr>
              <a:t>Sparplan</a:t>
            </a:r>
            <a:r>
              <a:rPr lang="en-US" sz="4000" b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Merriweather" pitchFamily="34" charset="-120"/>
              </a:rPr>
              <a:t> für die Zukunft</a:t>
            </a:r>
            <a:endParaRPr lang="en-US" sz="4000" b="1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</a:endParaRP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FD442123-588C-EF5E-E8F8-D20D372BAFF8}"/>
              </a:ext>
            </a:extLst>
          </p:cNvPr>
          <p:cNvSpPr/>
          <p:nvPr/>
        </p:nvSpPr>
        <p:spPr>
          <a:xfrm>
            <a:off x="1082038" y="3779520"/>
            <a:ext cx="6248401" cy="1915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</a:pP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Stellen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Sie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sich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eine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Zukunft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vor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, in der Sie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finanziell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unabhängig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sind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und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Ihre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Träume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verwirklichen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können</a:t>
            </a: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.</a:t>
            </a: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C049F635-CB18-5CB6-FDE6-11B448F1664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33"/>
          <a:stretch/>
        </p:blipFill>
        <p:spPr>
          <a:xfrm>
            <a:off x="7620351" y="10"/>
            <a:ext cx="4571649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772103-80A1-4212-B82B-261A06D067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387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AA9B2C4B-C7CF-BDE6-9111-D00DC9418840}"/>
              </a:ext>
            </a:extLst>
          </p:cNvPr>
          <p:cNvSpPr txBox="1"/>
          <p:nvPr/>
        </p:nvSpPr>
        <p:spPr>
          <a:xfrm>
            <a:off x="1270000" y="213360"/>
            <a:ext cx="86664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Inhaltsverzeichnis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A23BF7F-770E-A2CB-CA9D-B931C20BBEAD}"/>
              </a:ext>
            </a:extLst>
          </p:cNvPr>
          <p:cNvSpPr txBox="1"/>
          <p:nvPr/>
        </p:nvSpPr>
        <p:spPr>
          <a:xfrm>
            <a:off x="3850640" y="1778000"/>
            <a:ext cx="5486400" cy="3894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Unsere Mission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Mockup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Live Demo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Wie Sie heute loslegen können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SaveUp</a:t>
            </a:r>
            <a:r>
              <a:rPr lang="de-DE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DE" sz="2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download</a:t>
            </a:r>
            <a:endParaRPr lang="de-DE"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Fazit </a:t>
            </a:r>
            <a:r>
              <a:rPr lang="de-DE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10781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96A3C-7450-781D-9595-0C6609B20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E78C690-ECB2-73A5-883C-C45D249E2841}"/>
              </a:ext>
            </a:extLst>
          </p:cNvPr>
          <p:cNvSpPr/>
          <p:nvPr/>
        </p:nvSpPr>
        <p:spPr>
          <a:xfrm>
            <a:off x="764583" y="515815"/>
            <a:ext cx="11427417" cy="126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Unsere Mission: Finanzielle Unabhängigkeit für alle</a:t>
            </a:r>
            <a:endParaRPr lang="en-US" sz="4000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AEF27066-D5DB-26E9-E760-B2AD37E5F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362" y="2045394"/>
            <a:ext cx="1885483" cy="1460472"/>
          </a:xfrm>
          <a:prstGeom prst="rect">
            <a:avLst/>
          </a:prstGeom>
        </p:spPr>
      </p:pic>
      <p:sp>
        <p:nvSpPr>
          <p:cNvPr id="4" name="Text 2">
            <a:extLst>
              <a:ext uri="{FF2B5EF4-FFF2-40B4-BE49-F238E27FC236}">
                <a16:creationId xmlns:a16="http://schemas.microsoft.com/office/drawing/2014/main" id="{B65D4B87-9574-F7A1-178E-B1FBBF9D3644}"/>
              </a:ext>
            </a:extLst>
          </p:cNvPr>
          <p:cNvSpPr/>
          <p:nvPr/>
        </p:nvSpPr>
        <p:spPr>
          <a:xfrm>
            <a:off x="5683714" y="2137091"/>
            <a:ext cx="2479977" cy="45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</a:t>
            </a:r>
            <a:r>
              <a:rPr lang="en-US" sz="22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Bildung</a:t>
            </a:r>
            <a:endParaRPr lang="en-US" sz="22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984F09E1-79D1-9F03-430A-14D87C3576D0}"/>
              </a:ext>
            </a:extLst>
          </p:cNvPr>
          <p:cNvSpPr/>
          <p:nvPr/>
        </p:nvSpPr>
        <p:spPr>
          <a:xfrm>
            <a:off x="5702276" y="2660885"/>
            <a:ext cx="7231127" cy="64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Wir bieten unseren Kunden leicht </a:t>
            </a:r>
            <a:r>
              <a:rPr lang="en-US" sz="17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verständliche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Ressourcen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und Werkzeuge.</a:t>
            </a:r>
            <a:endParaRPr lang="en-US" sz="1750" dirty="0"/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86946725-B000-F892-6B53-BA0EB1A2B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624" y="3615296"/>
            <a:ext cx="3770966" cy="1460472"/>
          </a:xfrm>
          <a:prstGeom prst="rect">
            <a:avLst/>
          </a:prstGeom>
        </p:spPr>
      </p:pic>
      <p:sp>
        <p:nvSpPr>
          <p:cNvPr id="7" name="Text 6">
            <a:extLst>
              <a:ext uri="{FF2B5EF4-FFF2-40B4-BE49-F238E27FC236}">
                <a16:creationId xmlns:a16="http://schemas.microsoft.com/office/drawing/2014/main" id="{69A536A8-E8B7-BABF-8F2F-234051D20E55}"/>
              </a:ext>
            </a:extLst>
          </p:cNvPr>
          <p:cNvSpPr/>
          <p:nvPr/>
        </p:nvSpPr>
        <p:spPr>
          <a:xfrm>
            <a:off x="5702277" y="3909713"/>
            <a:ext cx="2479977" cy="45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2. Motivation</a:t>
            </a:r>
            <a:endParaRPr lang="en-US" sz="2200" dirty="0"/>
          </a:p>
        </p:txBody>
      </p:sp>
      <p:sp>
        <p:nvSpPr>
          <p:cNvPr id="8" name="Text 7">
            <a:extLst>
              <a:ext uri="{FF2B5EF4-FFF2-40B4-BE49-F238E27FC236}">
                <a16:creationId xmlns:a16="http://schemas.microsoft.com/office/drawing/2014/main" id="{B27843D1-7284-DBD3-88EA-B963F9796BCB}"/>
              </a:ext>
            </a:extLst>
          </p:cNvPr>
          <p:cNvSpPr/>
          <p:nvPr/>
        </p:nvSpPr>
        <p:spPr>
          <a:xfrm>
            <a:off x="5769130" y="4429340"/>
            <a:ext cx="5292244" cy="45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Wir helfen ihnen, ihre finanziellen Ziele zu definieren.</a:t>
            </a:r>
            <a:endParaRPr lang="en-US" sz="1750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A3D0782E-D638-C754-6B78-8411DC49C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829" y="5220679"/>
            <a:ext cx="5656554" cy="1460472"/>
          </a:xfrm>
          <a:prstGeom prst="rect">
            <a:avLst/>
          </a:prstGeom>
        </p:spPr>
      </p:pic>
      <p:sp>
        <p:nvSpPr>
          <p:cNvPr id="10" name="Text 10">
            <a:extLst>
              <a:ext uri="{FF2B5EF4-FFF2-40B4-BE49-F238E27FC236}">
                <a16:creationId xmlns:a16="http://schemas.microsoft.com/office/drawing/2014/main" id="{3F11E4F8-1C86-D0A9-1F20-C67538821A36}"/>
              </a:ext>
            </a:extLst>
          </p:cNvPr>
          <p:cNvSpPr/>
          <p:nvPr/>
        </p:nvSpPr>
        <p:spPr>
          <a:xfrm>
            <a:off x="5844383" y="5263017"/>
            <a:ext cx="2479977" cy="45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3. </a:t>
            </a:r>
            <a:r>
              <a:rPr lang="en-US" sz="22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Automatisierung</a:t>
            </a:r>
            <a:endParaRPr lang="en-US" sz="2200" dirty="0"/>
          </a:p>
        </p:txBody>
      </p:sp>
      <p:sp>
        <p:nvSpPr>
          <p:cNvPr id="11" name="Text 11">
            <a:extLst>
              <a:ext uri="{FF2B5EF4-FFF2-40B4-BE49-F238E27FC236}">
                <a16:creationId xmlns:a16="http://schemas.microsoft.com/office/drawing/2014/main" id="{D2075A3B-7411-7C65-036F-B1FAA7243B3F}"/>
              </a:ext>
            </a:extLst>
          </p:cNvPr>
          <p:cNvSpPr/>
          <p:nvPr/>
        </p:nvSpPr>
        <p:spPr>
          <a:xfrm>
            <a:off x="6096000" y="5886362"/>
            <a:ext cx="5345644" cy="64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Wir machen das Sparen und Investieren einfach und bequem.</a:t>
            </a:r>
            <a:endParaRPr lang="en-US" sz="1750" dirty="0"/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075B20F1-493A-DA04-D4E1-2F12E8B9EBC0}"/>
              </a:ext>
            </a:extLst>
          </p:cNvPr>
          <p:cNvSpPr/>
          <p:nvPr/>
        </p:nvSpPr>
        <p:spPr>
          <a:xfrm>
            <a:off x="3016106" y="2549173"/>
            <a:ext cx="124539" cy="452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200" dirty="0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D46CB0BF-637F-FC3B-62A2-58513792956A}"/>
              </a:ext>
            </a:extLst>
          </p:cNvPr>
          <p:cNvSpPr/>
          <p:nvPr/>
        </p:nvSpPr>
        <p:spPr>
          <a:xfrm>
            <a:off x="3016105" y="3974921"/>
            <a:ext cx="124539" cy="452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200" dirty="0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F60D77DD-4E89-CD88-4E54-16DB96FDF173}"/>
              </a:ext>
            </a:extLst>
          </p:cNvPr>
          <p:cNvSpPr/>
          <p:nvPr/>
        </p:nvSpPr>
        <p:spPr>
          <a:xfrm>
            <a:off x="3016104" y="5724458"/>
            <a:ext cx="124539" cy="452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280878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0BE6C-F2DF-AEF9-7F80-42C329F3B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145AD445-D7A7-C1CB-53DA-103BE93D3057}"/>
              </a:ext>
            </a:extLst>
          </p:cNvPr>
          <p:cNvSpPr txBox="1"/>
          <p:nvPr/>
        </p:nvSpPr>
        <p:spPr>
          <a:xfrm>
            <a:off x="4348935" y="215157"/>
            <a:ext cx="6098720" cy="8427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50" b="0" i="0" u="none" strike="noStrike" kern="1200" cap="none" spc="0" normalizeH="0" baseline="0" noProof="0" dirty="0">
                <a:ln>
                  <a:noFill/>
                </a:ln>
                <a:solidFill>
                  <a:srgbClr val="F5F0F0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Mockup</a:t>
            </a:r>
            <a:endParaRPr kumimoji="0" lang="en-US" sz="48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43B2A11-FBD7-0741-5D48-D550B6BF7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840" y="1229899"/>
            <a:ext cx="9339621" cy="541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64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D0EC45-A845-3672-5D93-74AE402CCF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636FEAC2-64CF-D4B5-1AB0-3DFCB5E347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069" r="-1" b="17986"/>
          <a:stretch/>
        </p:blipFill>
        <p:spPr>
          <a:xfrm>
            <a:off x="-4" y="10"/>
            <a:ext cx="6108192" cy="6857990"/>
          </a:xfrm>
          <a:prstGeom prst="rect">
            <a:avLst/>
          </a:prstGeom>
        </p:spPr>
      </p:pic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B7391A94-4929-4B19-5CAD-F5613ABCF82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0067" r="2" b="14792"/>
          <a:stretch/>
        </p:blipFill>
        <p:spPr>
          <a:xfrm>
            <a:off x="6108196" y="10"/>
            <a:ext cx="6092029" cy="6857990"/>
          </a:xfrm>
          <a:prstGeom prst="rect">
            <a:avLst/>
          </a:prstGeom>
        </p:spPr>
      </p:pic>
      <p:sp useBgFill="1">
        <p:nvSpPr>
          <p:cNvPr id="17" name="Freeform 5">
            <a:extLst>
              <a:ext uri="{FF2B5EF4-FFF2-40B4-BE49-F238E27FC236}">
                <a16:creationId xmlns:a16="http://schemas.microsoft.com/office/drawing/2014/main" id="{D3D9C4D3-38FB-4E79-873C-8A10DB2AF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271651" y="1762886"/>
            <a:ext cx="7656919" cy="3332229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B3AA790-9C8D-4070-F9DC-A005F3871CFA}"/>
              </a:ext>
            </a:extLst>
          </p:cNvPr>
          <p:cNvSpPr txBox="1"/>
          <p:nvPr/>
        </p:nvSpPr>
        <p:spPr>
          <a:xfrm>
            <a:off x="2480733" y="2074339"/>
            <a:ext cx="7219954" cy="18288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ctr" fontAlgn="auto"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800" b="0" i="0" u="none" strike="noStrike" cap="none" spc="0" normalizeH="0" baseline="0" noProof="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uLnTx/>
                <a:uFillTx/>
                <a:latin typeface="+mj-lt"/>
                <a:ea typeface="+mj-ea"/>
                <a:cs typeface="Merriweather" pitchFamily="34" charset="-120"/>
              </a:rPr>
              <a:t>Live Demo</a:t>
            </a:r>
            <a:endParaRPr kumimoji="0" lang="en-US" sz="4800" b="0" i="0" u="none" strike="noStrike" cap="none" spc="0" normalizeH="0" baseline="0" noProof="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uLnTx/>
              <a:uFillTx/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70386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9601C-A5EA-4216-9AA5-75A01C7BD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1F1FDFE-A9A9-7DB6-7236-9D8B587B499A}"/>
              </a:ext>
            </a:extLst>
          </p:cNvPr>
          <p:cNvSpPr/>
          <p:nvPr/>
        </p:nvSpPr>
        <p:spPr>
          <a:xfrm>
            <a:off x="994427" y="408095"/>
            <a:ext cx="9232583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Wie Sie heute loslegen können</a:t>
            </a:r>
            <a:endParaRPr lang="en-US" sz="485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B20A20E0-32D0-F238-DA1C-609B17382B18}"/>
              </a:ext>
            </a:extLst>
          </p:cNvPr>
          <p:cNvSpPr/>
          <p:nvPr/>
        </p:nvSpPr>
        <p:spPr>
          <a:xfrm>
            <a:off x="994427" y="1673015"/>
            <a:ext cx="2150388" cy="1421963"/>
          </a:xfrm>
          <a:prstGeom prst="roundRect">
            <a:avLst>
              <a:gd name="adj" fmla="val 7291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de-CH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C4AA3EE-2552-96E7-BA61-E68B7332C842}"/>
              </a:ext>
            </a:extLst>
          </p:cNvPr>
          <p:cNvSpPr/>
          <p:nvPr/>
        </p:nvSpPr>
        <p:spPr>
          <a:xfrm>
            <a:off x="1256484" y="2137240"/>
            <a:ext cx="135850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C55E2782-154C-E9CF-D18A-C920B56FE1FD}"/>
              </a:ext>
            </a:extLst>
          </p:cNvPr>
          <p:cNvSpPr/>
          <p:nvPr/>
        </p:nvSpPr>
        <p:spPr>
          <a:xfrm>
            <a:off x="3391632" y="191983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Installation</a:t>
            </a:r>
            <a:endParaRPr lang="en-US" sz="24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526A9CEA-DCD6-BEC7-8789-A6405FE72C6D}"/>
              </a:ext>
            </a:extLst>
          </p:cNvPr>
          <p:cNvSpPr/>
          <p:nvPr/>
        </p:nvSpPr>
        <p:spPr>
          <a:xfrm>
            <a:off x="3391632" y="2453351"/>
            <a:ext cx="6796326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</a:rPr>
              <a:t>Installieren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</a:rPr>
              <a:t> Sie die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</a:rPr>
              <a:t>kostenlose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</a:rPr>
              <a:t> App auf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</a:rPr>
              <a:t>ihrem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</a:rPr>
              <a:t> Smartphone.</a:t>
            </a:r>
          </a:p>
        </p:txBody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ACE24EA4-1021-BCB5-C459-4D44C31F7171}"/>
              </a:ext>
            </a:extLst>
          </p:cNvPr>
          <p:cNvSpPr/>
          <p:nvPr/>
        </p:nvSpPr>
        <p:spPr>
          <a:xfrm>
            <a:off x="994427" y="3218327"/>
            <a:ext cx="4300895" cy="1421963"/>
          </a:xfrm>
          <a:prstGeom prst="roundRect">
            <a:avLst>
              <a:gd name="adj" fmla="val 7291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de-CH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8BEA49A3-B9CF-518C-BB8F-36E91FC95919}"/>
              </a:ext>
            </a:extLst>
          </p:cNvPr>
          <p:cNvSpPr/>
          <p:nvPr/>
        </p:nvSpPr>
        <p:spPr>
          <a:xfrm>
            <a:off x="1256484" y="3682552"/>
            <a:ext cx="184547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BA4B2597-14D5-FAC9-A37C-F89F60D753AF}"/>
              </a:ext>
            </a:extLst>
          </p:cNvPr>
          <p:cNvSpPr/>
          <p:nvPr/>
        </p:nvSpPr>
        <p:spPr>
          <a:xfrm>
            <a:off x="5542139" y="346514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Ziele definieren</a:t>
            </a:r>
            <a:endParaRPr lang="en-US" sz="240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8C99FB4B-999F-B045-FEE3-829C41571998}"/>
              </a:ext>
            </a:extLst>
          </p:cNvPr>
          <p:cNvSpPr/>
          <p:nvPr/>
        </p:nvSpPr>
        <p:spPr>
          <a:xfrm>
            <a:off x="5420219" y="3978660"/>
            <a:ext cx="753475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Setzen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Sie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Ihre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Sparziele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und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wählen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Sie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ein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Investmentprofil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700" dirty="0"/>
          </a:p>
        </p:txBody>
      </p:sp>
      <p:sp>
        <p:nvSpPr>
          <p:cNvPr id="12" name="Shape 11">
            <a:extLst>
              <a:ext uri="{FF2B5EF4-FFF2-40B4-BE49-F238E27FC236}">
                <a16:creationId xmlns:a16="http://schemas.microsoft.com/office/drawing/2014/main" id="{2951861C-9ECF-0911-DE67-62860AC844D5}"/>
              </a:ext>
            </a:extLst>
          </p:cNvPr>
          <p:cNvSpPr/>
          <p:nvPr/>
        </p:nvSpPr>
        <p:spPr>
          <a:xfrm>
            <a:off x="994427" y="4763639"/>
            <a:ext cx="5924551" cy="1816775"/>
          </a:xfrm>
          <a:prstGeom prst="roundRect">
            <a:avLst>
              <a:gd name="adj" fmla="val 570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de-CH"/>
          </a:p>
        </p:txBody>
      </p:sp>
      <p:sp>
        <p:nvSpPr>
          <p:cNvPr id="13" name="Text 12">
            <a:extLst>
              <a:ext uri="{FF2B5EF4-FFF2-40B4-BE49-F238E27FC236}">
                <a16:creationId xmlns:a16="http://schemas.microsoft.com/office/drawing/2014/main" id="{CADCC076-0EDD-0120-9110-896666CA1B75}"/>
              </a:ext>
            </a:extLst>
          </p:cNvPr>
          <p:cNvSpPr/>
          <p:nvPr/>
        </p:nvSpPr>
        <p:spPr>
          <a:xfrm>
            <a:off x="1256484" y="5425270"/>
            <a:ext cx="172760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3">
            <a:extLst>
              <a:ext uri="{FF2B5EF4-FFF2-40B4-BE49-F238E27FC236}">
                <a16:creationId xmlns:a16="http://schemas.microsoft.com/office/drawing/2014/main" id="{EB7ABC76-5230-E3DE-3A86-EE644C832BB0}"/>
              </a:ext>
            </a:extLst>
          </p:cNvPr>
          <p:cNvSpPr/>
          <p:nvPr/>
        </p:nvSpPr>
        <p:spPr>
          <a:xfrm>
            <a:off x="7181035" y="506000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Loslegen</a:t>
            </a:r>
            <a:endParaRPr lang="en-US" sz="2400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64B205A-5B51-9071-1EC9-465866140040}"/>
              </a:ext>
            </a:extLst>
          </p:cNvPr>
          <p:cNvSpPr txBox="1"/>
          <p:nvPr/>
        </p:nvSpPr>
        <p:spPr>
          <a:xfrm>
            <a:off x="7084832" y="5602814"/>
            <a:ext cx="6537960" cy="847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Starten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Sie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Ihren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automatischen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Sparplan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und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beobachten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Sie,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wie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Ihr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Vermögen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7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wächst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477524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A54965-0E4A-32F2-9065-7FFEA85E0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0">
            <a:extLst>
              <a:ext uri="{FF2B5EF4-FFF2-40B4-BE49-F238E27FC236}">
                <a16:creationId xmlns:a16="http://schemas.microsoft.com/office/drawing/2014/main" id="{9A5335F3-2F3D-028C-2334-4A173C690B73}"/>
              </a:ext>
            </a:extLst>
          </p:cNvPr>
          <p:cNvSpPr/>
          <p:nvPr/>
        </p:nvSpPr>
        <p:spPr>
          <a:xfrm>
            <a:off x="1370693" y="4406537"/>
            <a:ext cx="9440034" cy="10883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Merriweather" pitchFamily="34" charset="-120"/>
              </a:rPr>
              <a:t>Jetzt SaveUp herunterladen und deine Finanzen optimieren</a:t>
            </a:r>
            <a:endParaRPr lang="en-US" sz="340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</a:endParaRPr>
          </a:p>
        </p:txBody>
      </p:sp>
      <p:pic>
        <p:nvPicPr>
          <p:cNvPr id="20" name="Picture 17">
            <a:extLst>
              <a:ext uri="{FF2B5EF4-FFF2-40B4-BE49-F238E27FC236}">
                <a16:creationId xmlns:a16="http://schemas.microsoft.com/office/drawing/2014/main" id="{3584C209-79C0-444D-AE24-F79EFF24A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1" y="0"/>
            <a:ext cx="12192001" cy="4322278"/>
          </a:xfrm>
          <a:prstGeom prst="rect">
            <a:avLst/>
          </a:prstGeom>
        </p:spPr>
      </p:pic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6AF9BFB8-8034-7DE0-BDAB-91AC66E96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4617" y="643463"/>
            <a:ext cx="3249553" cy="324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62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99FE56E0-CA0B-DBB5-F680-646F3BBAE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51190"/>
            <a:ext cx="12192000" cy="2221186"/>
          </a:xfrm>
          <a:prstGeom prst="rect">
            <a:avLst/>
          </a:prstGeom>
        </p:spPr>
      </p:pic>
      <p:sp>
        <p:nvSpPr>
          <p:cNvPr id="3" name="Text 2">
            <a:extLst>
              <a:ext uri="{FF2B5EF4-FFF2-40B4-BE49-F238E27FC236}">
                <a16:creationId xmlns:a16="http://schemas.microsoft.com/office/drawing/2014/main" id="{3A0F3437-A044-7C46-9C4C-2BDD9729801C}"/>
              </a:ext>
            </a:extLst>
          </p:cNvPr>
          <p:cNvSpPr/>
          <p:nvPr/>
        </p:nvSpPr>
        <p:spPr>
          <a:xfrm>
            <a:off x="63103" y="4509850"/>
            <a:ext cx="2969895" cy="371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endParaRPr lang="en-US" sz="1600" dirty="0"/>
          </a:p>
        </p:txBody>
      </p:sp>
      <p:sp>
        <p:nvSpPr>
          <p:cNvPr id="7" name="Text 7">
            <a:extLst>
              <a:ext uri="{FF2B5EF4-FFF2-40B4-BE49-F238E27FC236}">
                <a16:creationId xmlns:a16="http://schemas.microsoft.com/office/drawing/2014/main" id="{6FBCE04E-D474-B3C9-0501-D8A78925947E}"/>
              </a:ext>
            </a:extLst>
          </p:cNvPr>
          <p:cNvSpPr/>
          <p:nvPr/>
        </p:nvSpPr>
        <p:spPr>
          <a:xfrm>
            <a:off x="8388072" y="3429000"/>
            <a:ext cx="4084796" cy="784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50"/>
              </a:lnSpc>
              <a:buNone/>
            </a:pPr>
            <a:endParaRPr lang="en-US" sz="1600" dirty="0"/>
          </a:p>
        </p:txBody>
      </p:sp>
      <p:sp>
        <p:nvSpPr>
          <p:cNvPr id="8" name="Text 8">
            <a:extLst>
              <a:ext uri="{FF2B5EF4-FFF2-40B4-BE49-F238E27FC236}">
                <a16:creationId xmlns:a16="http://schemas.microsoft.com/office/drawing/2014/main" id="{C09B8288-337F-0864-6376-9DA426C78248}"/>
              </a:ext>
            </a:extLst>
          </p:cNvPr>
          <p:cNvSpPr/>
          <p:nvPr/>
        </p:nvSpPr>
        <p:spPr>
          <a:xfrm>
            <a:off x="8945523" y="4509850"/>
            <a:ext cx="2969895" cy="371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00" b="0" i="0" u="none" strike="noStrike" kern="1200" cap="none" spc="0" normalizeH="0" baseline="0" noProof="0" dirty="0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Technologie</a:t>
            </a:r>
            <a:endParaRPr kumimoji="0" lang="en-US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 9">
            <a:extLst>
              <a:ext uri="{FF2B5EF4-FFF2-40B4-BE49-F238E27FC236}">
                <a16:creationId xmlns:a16="http://schemas.microsoft.com/office/drawing/2014/main" id="{11A5192D-9C0A-1D11-E184-2FD1DA7001C8}"/>
              </a:ext>
            </a:extLst>
          </p:cNvPr>
          <p:cNvSpPr/>
          <p:nvPr/>
        </p:nvSpPr>
        <p:spPr>
          <a:xfrm>
            <a:off x="8388072" y="5023485"/>
            <a:ext cx="4084796" cy="114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endParaRPr lang="en-US" sz="1600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CE1D83-56C5-B32E-A080-0E464A98DFBD}"/>
              </a:ext>
            </a:extLst>
          </p:cNvPr>
          <p:cNvSpPr txBox="1"/>
          <p:nvPr/>
        </p:nvSpPr>
        <p:spPr>
          <a:xfrm>
            <a:off x="1146154" y="2584632"/>
            <a:ext cx="9686092" cy="807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5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650" b="0" i="0" u="none" strike="noStrike" kern="1200" cap="none" spc="0" normalizeH="0" baseline="0" noProof="0" dirty="0" err="1">
                <a:ln>
                  <a:noFill/>
                </a:ln>
                <a:solidFill>
                  <a:srgbClr val="F5F0F0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Fazit</a:t>
            </a:r>
            <a:r>
              <a:rPr kumimoji="0" lang="en-US" sz="4650" b="0" i="0" u="none" strike="noStrike" kern="1200" cap="none" spc="0" normalizeH="0" baseline="0" noProof="0" dirty="0">
                <a:ln>
                  <a:noFill/>
                </a:ln>
                <a:solidFill>
                  <a:srgbClr val="F5F0F0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(Lessons Learned)</a:t>
            </a:r>
            <a:endParaRPr kumimoji="0" lang="en-US" sz="46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 1">
            <a:extLst>
              <a:ext uri="{FF2B5EF4-FFF2-40B4-BE49-F238E27FC236}">
                <a16:creationId xmlns:a16="http://schemas.microsoft.com/office/drawing/2014/main" id="{454401B1-1255-0EFC-5463-0B72B6E06DD0}"/>
              </a:ext>
            </a:extLst>
          </p:cNvPr>
          <p:cNvSpPr/>
          <p:nvPr/>
        </p:nvSpPr>
        <p:spPr>
          <a:xfrm>
            <a:off x="831533" y="4840962"/>
            <a:ext cx="4084796" cy="784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50"/>
              </a:lnSpc>
              <a:buNone/>
            </a:pPr>
            <a:endParaRPr lang="en-US" sz="6150" dirty="0"/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746EF9C1-9798-0C43-41F8-1EE91AAFAD2A}"/>
              </a:ext>
            </a:extLst>
          </p:cNvPr>
          <p:cNvSpPr/>
          <p:nvPr/>
        </p:nvSpPr>
        <p:spPr>
          <a:xfrm>
            <a:off x="2544128" y="6934437"/>
            <a:ext cx="2969895" cy="371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778352FF-7244-3DD1-F3DD-72F97951A83B}"/>
              </a:ext>
            </a:extLst>
          </p:cNvPr>
          <p:cNvSpPr/>
          <p:nvPr/>
        </p:nvSpPr>
        <p:spPr>
          <a:xfrm>
            <a:off x="433149" y="6436695"/>
            <a:ext cx="4084796" cy="114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endParaRPr lang="en-US" sz="1850" dirty="0"/>
          </a:p>
        </p:txBody>
      </p:sp>
      <p:sp>
        <p:nvSpPr>
          <p:cNvPr id="19" name="Text 1">
            <a:extLst>
              <a:ext uri="{FF2B5EF4-FFF2-40B4-BE49-F238E27FC236}">
                <a16:creationId xmlns:a16="http://schemas.microsoft.com/office/drawing/2014/main" id="{A8260FA4-1A57-031C-2A74-8B64F49896F1}"/>
              </a:ext>
            </a:extLst>
          </p:cNvPr>
          <p:cNvSpPr/>
          <p:nvPr/>
        </p:nvSpPr>
        <p:spPr>
          <a:xfrm>
            <a:off x="122398" y="3604672"/>
            <a:ext cx="4084796" cy="784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914400">
              <a:lnSpc>
                <a:spcPts val="6150"/>
              </a:lnSpc>
            </a:pPr>
            <a:r>
              <a:rPr lang="en-US" sz="6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615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0" name="Text 2">
            <a:extLst>
              <a:ext uri="{FF2B5EF4-FFF2-40B4-BE49-F238E27FC236}">
                <a16:creationId xmlns:a16="http://schemas.microsoft.com/office/drawing/2014/main" id="{AC363B66-836C-3ECA-51A7-FCC9C73A5C1E}"/>
              </a:ext>
            </a:extLst>
          </p:cNvPr>
          <p:cNvSpPr/>
          <p:nvPr/>
        </p:nvSpPr>
        <p:spPr>
          <a:xfrm>
            <a:off x="679848" y="4652367"/>
            <a:ext cx="2969895" cy="371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914400">
              <a:lnSpc>
                <a:spcPts val="2900"/>
              </a:lnSpc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Automatisierung</a:t>
            </a:r>
            <a:endParaRPr lang="en-US" sz="23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" name="Text 3">
            <a:extLst>
              <a:ext uri="{FF2B5EF4-FFF2-40B4-BE49-F238E27FC236}">
                <a16:creationId xmlns:a16="http://schemas.microsoft.com/office/drawing/2014/main" id="{D8D9E3E4-A4FE-6F2D-19B1-9289E54D245C}"/>
              </a:ext>
            </a:extLst>
          </p:cNvPr>
          <p:cNvSpPr/>
          <p:nvPr/>
        </p:nvSpPr>
        <p:spPr>
          <a:xfrm>
            <a:off x="122398" y="5166002"/>
            <a:ext cx="4084796" cy="114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914400">
              <a:lnSpc>
                <a:spcPts val="2950"/>
              </a:lnSpc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Einfachheit und Automatisierung machen das Sparen für </a:t>
            </a:r>
            <a:r>
              <a:rPr lang="en-US" sz="18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jeden</a:t>
            </a: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8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zugänglich</a:t>
            </a: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85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F31D53E0-2916-1C5C-C448-6781BE51E3D9}"/>
              </a:ext>
            </a:extLst>
          </p:cNvPr>
          <p:cNvSpPr txBox="1"/>
          <p:nvPr/>
        </p:nvSpPr>
        <p:spPr>
          <a:xfrm>
            <a:off x="3193614" y="3595727"/>
            <a:ext cx="6309360" cy="27431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6150"/>
              </a:lnSpc>
              <a:buNone/>
            </a:pPr>
            <a:r>
              <a:rPr lang="en-US" sz="6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6000" dirty="0"/>
          </a:p>
          <a:p>
            <a:pPr algn="ctr"/>
            <a:endParaRPr lang="en-US" sz="2300" dirty="0">
              <a:solidFill>
                <a:srgbClr val="E2E6E9"/>
              </a:solidFill>
              <a:latin typeface="Merriweather" pitchFamily="34" charset="0"/>
              <a:ea typeface="Merriweather" pitchFamily="34" charset="-122"/>
              <a:cs typeface="Merriweather" pitchFamily="34" charset="-120"/>
            </a:endParaRPr>
          </a:p>
          <a:p>
            <a:pPr marL="0" indent="0" algn="ctr">
              <a:lnSpc>
                <a:spcPts val="2950"/>
              </a:lnSpc>
              <a:buNone/>
            </a:pPr>
            <a:endParaRPr lang="en-US" sz="1800" dirty="0">
              <a:solidFill>
                <a:srgbClr val="E2E6E9"/>
              </a:solidFill>
              <a:latin typeface="Merriweather" pitchFamily="34" charset="0"/>
              <a:ea typeface="Merriweather" pitchFamily="34" charset="-122"/>
              <a:cs typeface="Merriweather" pitchFamily="34" charset="-120"/>
            </a:endParaRPr>
          </a:p>
          <a:p>
            <a:pPr marL="0" indent="0" algn="ctr">
              <a:lnSpc>
                <a:spcPts val="2950"/>
              </a:lnSpc>
              <a:buNone/>
            </a:pPr>
            <a:r>
              <a:rPr lang="en-US" sz="18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Finanzielle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8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Bildung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8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ist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</a:p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der </a:t>
            </a:r>
            <a:r>
              <a:rPr lang="en-US" sz="18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Schlüssel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8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zur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</a:p>
          <a:p>
            <a:pPr marL="0" indent="0" algn="ctr">
              <a:lnSpc>
                <a:spcPts val="2950"/>
              </a:lnSpc>
              <a:buNone/>
            </a:pPr>
            <a:r>
              <a:rPr lang="en-US" sz="18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Entscheidungsfindung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800" dirty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892359C6-D398-392A-C5A0-49C9CC8E7EF2}"/>
              </a:ext>
            </a:extLst>
          </p:cNvPr>
          <p:cNvSpPr txBox="1"/>
          <p:nvPr/>
        </p:nvSpPr>
        <p:spPr>
          <a:xfrm>
            <a:off x="3142833" y="4597789"/>
            <a:ext cx="6309360" cy="448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00" b="0" i="0" u="none" strike="noStrike" kern="1200" cap="none" spc="0" normalizeH="0" baseline="0" noProof="0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Bildung</a:t>
            </a:r>
            <a:endParaRPr kumimoji="0" lang="en-US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D4F0186D-3CA9-9A62-EBF0-A53FEC6B847C}"/>
              </a:ext>
            </a:extLst>
          </p:cNvPr>
          <p:cNvSpPr txBox="1"/>
          <p:nvPr/>
        </p:nvSpPr>
        <p:spPr>
          <a:xfrm>
            <a:off x="7075170" y="5130080"/>
            <a:ext cx="6286500" cy="1212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50" b="0" i="0" u="none" strike="noStrike" kern="1200" cap="none" spc="0" normalizeH="0" baseline="0" noProof="0" dirty="0" err="1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Digitale</a:t>
            </a:r>
            <a:r>
              <a:rPr kumimoji="0" lang="en-US" sz="1850" b="0" i="0" u="none" strike="noStrike" kern="1200" cap="none" spc="0" normalizeH="0" baseline="0" noProof="0" dirty="0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kumimoji="0" lang="en-US" sz="1850" b="0" i="0" u="none" strike="noStrike" kern="1200" cap="none" spc="0" normalizeH="0" baseline="0" noProof="0" dirty="0" err="1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Plattformen</a:t>
            </a:r>
            <a:r>
              <a:rPr kumimoji="0" lang="en-US" sz="1850" b="0" i="0" u="none" strike="noStrike" kern="1200" cap="none" spc="0" normalizeH="0" baseline="0" noProof="0" dirty="0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kumimoji="0" lang="en-US" sz="1850" b="0" i="0" u="none" strike="noStrike" kern="1200" cap="none" spc="0" normalizeH="0" baseline="0" noProof="0" dirty="0" err="1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können</a:t>
            </a:r>
            <a:r>
              <a:rPr kumimoji="0" lang="en-US" sz="1850" b="0" i="0" u="none" strike="noStrike" kern="1200" cap="none" spc="0" normalizeH="0" baseline="0" noProof="0" dirty="0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das </a:t>
            </a:r>
          </a:p>
          <a:p>
            <a:pPr marL="0" marR="0" lvl="0" indent="0" algn="ctr" defTabSz="914400" rtl="0" eaLnBrk="1" fontAlgn="auto" latinLnBrk="0" hangingPunct="1">
              <a:lnSpc>
                <a:spcPts val="2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50" b="0" i="0" u="none" strike="noStrike" kern="1200" cap="none" spc="0" normalizeH="0" baseline="0" noProof="0" dirty="0" err="1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Sparen</a:t>
            </a:r>
            <a:r>
              <a:rPr kumimoji="0" lang="en-US" sz="1850" b="0" i="0" u="none" strike="noStrike" kern="1200" cap="none" spc="0" normalizeH="0" baseline="0" noProof="0" dirty="0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und </a:t>
            </a:r>
            <a:r>
              <a:rPr kumimoji="0" lang="en-US" sz="1850" b="0" i="0" u="none" strike="noStrike" kern="1200" cap="none" spc="0" normalizeH="0" baseline="0" noProof="0" dirty="0" err="1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Investieren</a:t>
            </a:r>
            <a:r>
              <a:rPr kumimoji="0" lang="en-US" sz="1850" b="0" i="0" u="none" strike="noStrike" kern="1200" cap="none" spc="0" normalizeH="0" baseline="0" noProof="0" dirty="0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ts val="2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50" b="0" i="0" u="none" strike="noStrike" kern="1200" cap="none" spc="0" normalizeH="0" baseline="0" noProof="0" dirty="0" err="1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revolutionieren</a:t>
            </a:r>
            <a:r>
              <a:rPr kumimoji="0" lang="en-US" sz="1850" b="0" i="0" u="none" strike="noStrike" kern="1200" cap="none" spc="0" normalizeH="0" baseline="0" noProof="0" dirty="0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kumimoji="0" lang="en-US" sz="18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8BFB5B7D-CB18-1679-893A-04AA21730B09}"/>
              </a:ext>
            </a:extLst>
          </p:cNvPr>
          <p:cNvSpPr txBox="1"/>
          <p:nvPr/>
        </p:nvSpPr>
        <p:spPr>
          <a:xfrm>
            <a:off x="7089100" y="3475227"/>
            <a:ext cx="6682740" cy="8962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150" b="0" i="0" u="none" strike="noStrike" kern="1200" cap="none" spc="0" normalizeH="0" baseline="0" noProof="0" dirty="0">
                <a:ln>
                  <a:noFill/>
                </a:ln>
                <a:solidFill>
                  <a:srgbClr val="E2E6E9"/>
                </a:solidFill>
                <a:effectLst/>
                <a:uLnTx/>
                <a:uFillTx/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kumimoji="0" lang="en-US" sz="61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2701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149F43D-E43A-49B5-B781-48DF10A58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5720" y="968938"/>
            <a:ext cx="10278846" cy="4932523"/>
          </a:xfrm>
          <a:prstGeom prst="rect">
            <a:avLst/>
          </a:prstGeom>
          <a:solidFill>
            <a:schemeClr val="tx1"/>
          </a:solidFill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THINKPRINTMOVIE – BLICK HINTER DIE KULISSEN EINER ERFOLGREICHEN  TEASER-KAMPAGNE - beyond-print.de">
            <a:extLst>
              <a:ext uri="{FF2B5EF4-FFF2-40B4-BE49-F238E27FC236}">
                <a16:creationId xmlns:a16="http://schemas.microsoft.com/office/drawing/2014/main" id="{4C88255D-ABEC-28ED-8B3F-C7FA75FBC9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707" r="2" b="5048"/>
          <a:stretch/>
        </p:blipFill>
        <p:spPr>
          <a:xfrm>
            <a:off x="1286933" y="1290683"/>
            <a:ext cx="9658887" cy="428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3976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iefer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826F61"/>
      </a:accent1>
      <a:accent2>
        <a:srgbClr val="A19C7F"/>
      </a:accent2>
      <a:accent3>
        <a:srgbClr val="9AA489"/>
      </a:accent3>
      <a:accent4>
        <a:srgbClr val="7C938B"/>
      </a:accent4>
      <a:accent5>
        <a:srgbClr val="7C7D92"/>
      </a:accent5>
      <a:accent6>
        <a:srgbClr val="897376"/>
      </a:accent6>
      <a:hlink>
        <a:srgbClr val="D29B73"/>
      </a:hlink>
      <a:folHlink>
        <a:srgbClr val="F4C5A4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FF747C5C-A8E8-4833-9E55-3D08FE4E487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TM04033929[[fn=Schiefer]]</Template>
  <TotalTime>0</TotalTime>
  <Words>226</Words>
  <Application>Microsoft Office PowerPoint</Application>
  <PresentationFormat>Breitbild</PresentationFormat>
  <Paragraphs>63</Paragraphs>
  <Slides>9</Slides>
  <Notes>2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0" baseType="lpstr">
      <vt:lpstr>Schiefer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Nesim Abdelaziz</dc:creator>
  <cp:lastModifiedBy>Nesim Abdelaziz</cp:lastModifiedBy>
  <cp:revision>38</cp:revision>
  <dcterms:created xsi:type="dcterms:W3CDTF">2025-01-09T10:44:17Z</dcterms:created>
  <dcterms:modified xsi:type="dcterms:W3CDTF">2025-01-10T12:38:43Z</dcterms:modified>
</cp:coreProperties>
</file>

<file path=docProps/thumbnail.jpeg>
</file>